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6" r:id="rId2"/>
    <p:sldId id="258" r:id="rId3"/>
    <p:sldId id="257" r:id="rId4"/>
    <p:sldId id="259" r:id="rId5"/>
    <p:sldId id="289" r:id="rId6"/>
    <p:sldId id="265"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87" r:id="rId21"/>
    <p:sldId id="274" r:id="rId22"/>
    <p:sldId id="275" r:id="rId23"/>
    <p:sldId id="276" r:id="rId24"/>
    <p:sldId id="277" r:id="rId25"/>
    <p:sldId id="286" r:id="rId26"/>
    <p:sldId id="279" r:id="rId27"/>
    <p:sldId id="280" r:id="rId28"/>
    <p:sldId id="281" r:id="rId29"/>
    <p:sldId id="282" r:id="rId30"/>
    <p:sldId id="283" r:id="rId31"/>
    <p:sldId id="284" r:id="rId32"/>
    <p:sldId id="285" r:id="rId33"/>
    <p:sldId id="288" r:id="rId34"/>
    <p:sldId id="290" r:id="rId35"/>
    <p:sldId id="291" r:id="rId36"/>
    <p:sldId id="29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2"/>
    <p:restoredTop sz="80225"/>
  </p:normalViewPr>
  <p:slideViewPr>
    <p:cSldViewPr snapToGrid="0" snapToObjects="1">
      <p:cViewPr varScale="1">
        <p:scale>
          <a:sx n="124" d="100"/>
          <a:sy n="124" d="100"/>
        </p:scale>
        <p:origin x="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a:p>
            <a:endParaRPr lang="en-US" dirty="0"/>
          </a:p>
          <a:p>
            <a:r>
              <a:rPr lang="en-US" dirty="0">
                <a:solidFill>
                  <a:srgbClr val="0432FF"/>
                </a:solidFill>
              </a:rPr>
              <a:t>Like the 2-way ANOVA, this tests three null hypotheses!!!!! (Density, Season, and their Interaction)</a:t>
            </a:r>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isn’t really that helpful unless you are trying to combine the coefficients to use in prediction (e.g. get new predicted values of egg production based on given values of density and season). </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25</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28</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30</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32</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33</a:t>
            </a:fld>
            <a:endParaRPr lang="en-US"/>
          </a:p>
        </p:txBody>
      </p:sp>
    </p:spTree>
    <p:extLst>
      <p:ext uri="{BB962C8B-B14F-4D97-AF65-F5344CB8AC3E}">
        <p14:creationId xmlns:p14="http://schemas.microsoft.com/office/powerpoint/2010/main" val="26668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34</a:t>
            </a:fld>
            <a:endParaRPr lang="en-US"/>
          </a:p>
        </p:txBody>
      </p:sp>
    </p:spTree>
    <p:extLst>
      <p:ext uri="{BB962C8B-B14F-4D97-AF65-F5344CB8AC3E}">
        <p14:creationId xmlns:p14="http://schemas.microsoft.com/office/powerpoint/2010/main" val="319479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6</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already made SEASON a factor in slide 5:  </a:t>
            </a:r>
          </a:p>
          <a:p>
            <a:endParaRPr lang="en-US" sz="1200" dirty="0"/>
          </a:p>
          <a:p>
            <a:r>
              <a:rPr lang="en-US" sz="1200" dirty="0" err="1"/>
              <a:t>limp$SEASON</a:t>
            </a:r>
            <a:r>
              <a:rPr lang="en-US" sz="1200" dirty="0"/>
              <a:t> &lt;- </a:t>
            </a:r>
            <a:r>
              <a:rPr lang="en-US" sz="1200" dirty="0" err="1">
                <a:solidFill>
                  <a:srgbClr val="C00000"/>
                </a:solidFill>
              </a:rPr>
              <a:t>as.factor</a:t>
            </a:r>
            <a:r>
              <a:rPr lang="en-US" sz="1200" dirty="0"/>
              <a:t>(</a:t>
            </a:r>
            <a:r>
              <a:rPr lang="en-US" sz="1200" dirty="0" err="1"/>
              <a:t>limp$SEASON</a:t>
            </a:r>
            <a:r>
              <a:rPr lang="en-US" sz="1200" dirty="0"/>
              <a:t>)</a:t>
            </a:r>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13</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3"/>
          <a:stretch>
            <a:fillRect/>
          </a:stretch>
        </p:blipFill>
        <p:spPr>
          <a:xfrm>
            <a:off x="6333548" y="1046018"/>
            <a:ext cx="2685712" cy="2685712"/>
          </a:xfrm>
          <a:prstGeom prst="rect">
            <a:avLst/>
          </a:prstGeom>
        </p:spPr>
      </p:pic>
      <p:pic>
        <p:nvPicPr>
          <p:cNvPr id="4" name="Picture 3">
            <a:extLst>
              <a:ext uri="{FF2B5EF4-FFF2-40B4-BE49-F238E27FC236}">
                <a16:creationId xmlns:a16="http://schemas.microsoft.com/office/drawing/2014/main" id="{958FC3AE-1213-6A40-8095-BA9B3F05ABCA}"/>
              </a:ext>
            </a:extLst>
          </p:cNvPr>
          <p:cNvPicPr>
            <a:picLocks noChangeAspect="1"/>
          </p:cNvPicPr>
          <p:nvPr/>
        </p:nvPicPr>
        <p:blipFill>
          <a:blip r:embed="rId4"/>
          <a:stretch>
            <a:fillRect/>
          </a:stretch>
        </p:blipFill>
        <p:spPr>
          <a:xfrm>
            <a:off x="140795" y="264729"/>
            <a:ext cx="6108700" cy="4457700"/>
          </a:xfrm>
          <a:prstGeom prst="rect">
            <a:avLst/>
          </a:prstGeom>
        </p:spPr>
      </p:pic>
    </p:spTree>
    <p:extLst>
      <p:ext uri="{BB962C8B-B14F-4D97-AF65-F5344CB8AC3E}">
        <p14:creationId xmlns:p14="http://schemas.microsoft.com/office/powerpoint/2010/main" val="17532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a:t>
            </a:r>
            <a:r>
              <a:rPr lang="en-US" sz="2400" dirty="0">
                <a:solidFill>
                  <a:srgbClr val="00B050"/>
                </a:solidFill>
              </a:rPr>
              <a:t>specifies whether the slopes are different</a:t>
            </a:r>
            <a:r>
              <a:rPr lang="en-US" sz="2400" dirty="0"/>
              <a: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pic>
        <p:nvPicPr>
          <p:cNvPr id="7" name="Picture 6">
            <a:extLst>
              <a:ext uri="{FF2B5EF4-FFF2-40B4-BE49-F238E27FC236}">
                <a16:creationId xmlns:a16="http://schemas.microsoft.com/office/drawing/2014/main" id="{62A2E5CB-396A-8945-879B-F569EDE59440}"/>
              </a:ext>
            </a:extLst>
          </p:cNvPr>
          <p:cNvPicPr>
            <a:picLocks noChangeAspect="1"/>
          </p:cNvPicPr>
          <p:nvPr/>
        </p:nvPicPr>
        <p:blipFill>
          <a:blip r:embed="rId3"/>
          <a:stretch>
            <a:fillRect/>
          </a:stretch>
        </p:blipFill>
        <p:spPr>
          <a:xfrm>
            <a:off x="139700" y="3688036"/>
            <a:ext cx="8864600" cy="2298700"/>
          </a:xfrm>
          <a:prstGeom prst="rect">
            <a:avLst/>
          </a:prstGeom>
        </p:spPr>
      </p:pic>
    </p:spTree>
    <p:extLst>
      <p:ext uri="{BB962C8B-B14F-4D97-AF65-F5344CB8AC3E}">
        <p14:creationId xmlns:p14="http://schemas.microsoft.com/office/powerpoint/2010/main" val="62960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2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limpet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3"/>
          <a:stretch>
            <a:fillRect/>
          </a:stretch>
        </p:blipFill>
        <p:spPr>
          <a:xfrm>
            <a:off x="6157307" y="743138"/>
            <a:ext cx="2920621" cy="2086158"/>
          </a:xfrm>
          <a:prstGeom prst="rect">
            <a:avLst/>
          </a:prstGeom>
        </p:spPr>
      </p:pic>
      <p:pic>
        <p:nvPicPr>
          <p:cNvPr id="4" name="Picture 3">
            <a:extLst>
              <a:ext uri="{FF2B5EF4-FFF2-40B4-BE49-F238E27FC236}">
                <a16:creationId xmlns:a16="http://schemas.microsoft.com/office/drawing/2014/main" id="{C07EC70C-1C6A-5E4A-995B-C1241682F33C}"/>
              </a:ext>
            </a:extLst>
          </p:cNvPr>
          <p:cNvPicPr>
            <a:picLocks noChangeAspect="1"/>
          </p:cNvPicPr>
          <p:nvPr/>
        </p:nvPicPr>
        <p:blipFill>
          <a:blip r:embed="rId4"/>
          <a:stretch>
            <a:fillRect/>
          </a:stretch>
        </p:blipFill>
        <p:spPr>
          <a:xfrm>
            <a:off x="6315867" y="3365062"/>
            <a:ext cx="2603500" cy="2692400"/>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5" name="Picture 4">
            <a:extLst>
              <a:ext uri="{FF2B5EF4-FFF2-40B4-BE49-F238E27FC236}">
                <a16:creationId xmlns:a16="http://schemas.microsoft.com/office/drawing/2014/main" id="{2546F3E8-8CB0-4542-87D1-EC60B922288D}"/>
              </a:ext>
            </a:extLst>
          </p:cNvPr>
          <p:cNvPicPr>
            <a:picLocks noChangeAspect="1"/>
          </p:cNvPicPr>
          <p:nvPr/>
        </p:nvPicPr>
        <p:blipFill>
          <a:blip r:embed="rId2"/>
          <a:stretch>
            <a:fillRect/>
          </a:stretch>
        </p:blipFill>
        <p:spPr>
          <a:xfrm>
            <a:off x="3680153" y="3484563"/>
            <a:ext cx="2603500" cy="269240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E69C1E-25A8-3942-AAAF-C2F3E55A7392}"/>
              </a:ext>
            </a:extLst>
          </p:cNvPr>
          <p:cNvPicPr>
            <a:picLocks noChangeAspect="1"/>
          </p:cNvPicPr>
          <p:nvPr/>
        </p:nvPicPr>
        <p:blipFill>
          <a:blip r:embed="rId5"/>
          <a:stretch>
            <a:fillRect/>
          </a:stretch>
        </p:blipFill>
        <p:spPr>
          <a:xfrm>
            <a:off x="6479385" y="4337552"/>
            <a:ext cx="2241820" cy="2318370"/>
          </a:xfrm>
          <a:prstGeom prst="rect">
            <a:avLst/>
          </a:prstGeom>
        </p:spPr>
      </p:pic>
    </p:spTree>
    <p:extLst>
      <p:ext uri="{BB962C8B-B14F-4D97-AF65-F5344CB8AC3E}">
        <p14:creationId xmlns:p14="http://schemas.microsoft.com/office/powerpoint/2010/main" val="12829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856406" y="2382486"/>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717860" y="3344226"/>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856406" y="491800"/>
            <a:ext cx="7886700" cy="1569660"/>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 In this case that is good, because a model with no interaction is MUCH easier to interpret.</a:t>
            </a:r>
          </a:p>
        </p:txBody>
      </p:sp>
    </p:spTree>
    <p:extLst>
      <p:ext uri="{BB962C8B-B14F-4D97-AF65-F5344CB8AC3E}">
        <p14:creationId xmlns:p14="http://schemas.microsoft.com/office/powerpoint/2010/main" val="2179083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a:t>
            </a:r>
            <a:r>
              <a:rPr lang="en-US" dirty="0" err="1"/>
              <a:t>ancovaplot</a:t>
            </a:r>
            <a:endParaRPr lang="en-US" dirty="0"/>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a:xfrm>
            <a:off x="779340" y="675602"/>
            <a:ext cx="7585319" cy="5254748"/>
          </a:xfrm>
        </p:spPr>
        <p:txBody>
          <a:bodyPr/>
          <a:lstStyle/>
          <a:p>
            <a:pPr marL="0" indent="0">
              <a:buNone/>
            </a:pPr>
            <a:r>
              <a:rPr lang="en-US" dirty="0"/>
              <a:t>Slightly Different Way of Thinking About ANCOVA: </a:t>
            </a:r>
            <a:r>
              <a:rPr lang="en-US" dirty="0">
                <a:solidFill>
                  <a:srgbClr val="0432FF"/>
                </a:solidFill>
              </a:rPr>
              <a:t>Removing confounding variation by adjusting group means to a common point of comparison, the covariate mean (grand mean)</a:t>
            </a:r>
          </a:p>
          <a:p>
            <a:pPr marL="0" indent="0">
              <a:buNone/>
            </a:pPr>
            <a:endParaRPr lang="en-US" dirty="0"/>
          </a:p>
        </p:txBody>
      </p:sp>
      <p:pic>
        <p:nvPicPr>
          <p:cNvPr id="1026" name="Picture 2">
            <a:extLst>
              <a:ext uri="{FF2B5EF4-FFF2-40B4-BE49-F238E27FC236}">
                <a16:creationId xmlns:a16="http://schemas.microsoft.com/office/drawing/2014/main" id="{EDBA3569-4FF6-DA7D-1A23-22E58BB78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863" y="2529253"/>
            <a:ext cx="3947685" cy="28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01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199547" y="5629870"/>
            <a:ext cx="7219238" cy="923330"/>
          </a:xfrm>
          <a:prstGeom prst="rect">
            <a:avLst/>
          </a:prstGeom>
          <a:noFill/>
          <a:ln>
            <a:solidFill>
              <a:schemeClr val="accent1"/>
            </a:solidFill>
          </a:ln>
        </p:spPr>
        <p:txBody>
          <a:bodyPr wrap="square" rtlCol="0">
            <a:spAutoFit/>
          </a:bodyPr>
          <a:lstStyle/>
          <a:p>
            <a:r>
              <a:rPr lang="en-US" dirty="0"/>
              <a:t>“There was a significant effect of </a:t>
            </a:r>
            <a:r>
              <a:rPr lang="en-US" dirty="0">
                <a:solidFill>
                  <a:srgbClr val="0432FF"/>
                </a:solidFill>
              </a:rPr>
              <a:t>body length </a:t>
            </a:r>
            <a:r>
              <a:rPr lang="en-US" dirty="0"/>
              <a:t>on tail length of beaded lizards (F</a:t>
            </a:r>
            <a:r>
              <a:rPr lang="en-US" baseline="-25000" dirty="0"/>
              <a:t>1,49</a:t>
            </a:r>
            <a:r>
              <a:rPr lang="en-US" dirty="0"/>
              <a:t> = 75.61, P &lt; 0.001) and tail lengths differed significantly between </a:t>
            </a:r>
            <a:r>
              <a:rPr lang="en-US" dirty="0">
                <a:solidFill>
                  <a:srgbClr val="0432FF"/>
                </a:solidFill>
              </a:rPr>
              <a:t>sexes</a:t>
            </a:r>
            <a:r>
              <a:rPr lang="en-US" dirty="0"/>
              <a:t> after accounting for body length (F</a:t>
            </a:r>
            <a:r>
              <a:rPr lang="en-US" baseline="-25000" dirty="0"/>
              <a:t>1,49</a:t>
            </a:r>
            <a:r>
              <a:rPr lang="en-US"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42411" y="4107246"/>
            <a:ext cx="915778" cy="523220"/>
          </a:xfrm>
          <a:prstGeom prst="rect">
            <a:avLst/>
          </a:prstGeom>
          <a:noFill/>
        </p:spPr>
        <p:txBody>
          <a:bodyPr wrap="squar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78637" y="498015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 (</a:t>
            </a:r>
            <a:r>
              <a:rPr lang="en-US" dirty="0" err="1"/>
              <a:t>tail_length.csv</a:t>
            </a:r>
            <a:r>
              <a:rPr lang="en-US" dirty="0"/>
              <a:t>).</a:t>
            </a:r>
          </a:p>
          <a:p>
            <a:r>
              <a:rPr lang="en-US" dirty="0"/>
              <a:t>Review worked limpets example.</a:t>
            </a:r>
          </a:p>
          <a:p>
            <a:pPr marL="914400" lvl="1" indent="-457200">
              <a:buFont typeface="+mj-lt"/>
              <a:buAutoNum type="arabicPeriod"/>
            </a:pPr>
            <a:r>
              <a:rPr lang="en-US" dirty="0"/>
              <a:t>Fit full model</a:t>
            </a:r>
          </a:p>
          <a:p>
            <a:pPr marL="914400" lvl="1" indent="-457200">
              <a:buFont typeface="+mj-lt"/>
              <a:buAutoNum type="arabicPeriod"/>
            </a:pPr>
            <a:r>
              <a:rPr lang="en-US" dirty="0"/>
              <a:t>Thrown out N.S. interactions if they don’t help explain</a:t>
            </a:r>
          </a:p>
          <a:p>
            <a:pPr marL="914400" lvl="1" indent="-457200">
              <a:buFont typeface="+mj-lt"/>
              <a:buAutoNum type="arabicPeriod"/>
            </a:pPr>
            <a:r>
              <a:rPr lang="en-US" dirty="0"/>
              <a:t>Interpret final model (each of the null hypotheses)</a:t>
            </a:r>
          </a:p>
          <a:p>
            <a:pPr marL="914400" lvl="1" indent="-457200">
              <a:buFont typeface="+mj-lt"/>
              <a:buAutoNum type="arabicPeriod"/>
            </a:pPr>
            <a:r>
              <a:rPr lang="en-US" dirty="0"/>
              <a:t>Report Adjusted Means (LS Means) for context</a:t>
            </a:r>
          </a:p>
        </p:txBody>
      </p:sp>
    </p:spTree>
    <p:extLst>
      <p:ext uri="{BB962C8B-B14F-4D97-AF65-F5344CB8AC3E}">
        <p14:creationId xmlns:p14="http://schemas.microsoft.com/office/powerpoint/2010/main" val="297643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4C85-28CA-1E42-A865-8F61B59133E8}"/>
              </a:ext>
            </a:extLst>
          </p:cNvPr>
          <p:cNvSpPr>
            <a:spLocks noGrp="1"/>
          </p:cNvSpPr>
          <p:nvPr>
            <p:ph type="title"/>
          </p:nvPr>
        </p:nvSpPr>
        <p:spPr>
          <a:xfrm>
            <a:off x="628650" y="228491"/>
            <a:ext cx="7886700" cy="507233"/>
          </a:xfrm>
        </p:spPr>
        <p:txBody>
          <a:bodyPr>
            <a:normAutofit fontScale="90000"/>
          </a:bodyPr>
          <a:lstStyle/>
          <a:p>
            <a:r>
              <a:rPr lang="en-US" dirty="0"/>
              <a:t>Make </a:t>
            </a:r>
            <a:r>
              <a:rPr lang="en-US" dirty="0" err="1"/>
              <a:t>ggplots</a:t>
            </a:r>
            <a:r>
              <a:rPr lang="en-US" dirty="0"/>
              <a:t> for ANCOVA</a:t>
            </a:r>
          </a:p>
        </p:txBody>
      </p:sp>
      <p:sp>
        <p:nvSpPr>
          <p:cNvPr id="3" name="Content Placeholder 2">
            <a:extLst>
              <a:ext uri="{FF2B5EF4-FFF2-40B4-BE49-F238E27FC236}">
                <a16:creationId xmlns:a16="http://schemas.microsoft.com/office/drawing/2014/main" id="{75DADD57-66C8-CB43-A790-D3927EE16F96}"/>
              </a:ext>
            </a:extLst>
          </p:cNvPr>
          <p:cNvSpPr>
            <a:spLocks noGrp="1"/>
          </p:cNvSpPr>
          <p:nvPr>
            <p:ph idx="1"/>
          </p:nvPr>
        </p:nvSpPr>
        <p:spPr>
          <a:xfrm>
            <a:off x="628650" y="1051034"/>
            <a:ext cx="7886700" cy="5441239"/>
          </a:xfrm>
        </p:spPr>
        <p:txBody>
          <a:bodyPr>
            <a:normAutofit/>
          </a:bodyPr>
          <a:lstStyle/>
          <a:p>
            <a:pPr marL="0" indent="0">
              <a:buNone/>
            </a:pPr>
            <a:r>
              <a:rPr lang="en-US" sz="2200" dirty="0">
                <a:solidFill>
                  <a:srgbClr val="00B050"/>
                </a:solidFill>
              </a:rPr>
              <a:t>#specify the ANCOVA model</a:t>
            </a:r>
          </a:p>
          <a:p>
            <a:pPr marL="0" indent="0">
              <a:buNone/>
            </a:pPr>
            <a:r>
              <a:rPr lang="en-US" sz="2200" dirty="0" err="1"/>
              <a:t>limp.mod</a:t>
            </a:r>
            <a:r>
              <a:rPr lang="en-US" sz="2200" dirty="0"/>
              <a:t> &lt;- </a:t>
            </a:r>
            <a:r>
              <a:rPr lang="en-US" sz="2200" dirty="0" err="1">
                <a:solidFill>
                  <a:srgbClr val="C00000"/>
                </a:solidFill>
              </a:rPr>
              <a:t>lm</a:t>
            </a:r>
            <a:r>
              <a:rPr lang="en-US" sz="2200" dirty="0"/>
              <a:t>(EGGS ~ DENSITY * SEASON, data = limp)</a:t>
            </a:r>
          </a:p>
          <a:p>
            <a:pPr marL="0" indent="0">
              <a:buNone/>
            </a:pPr>
            <a:endParaRPr lang="en-US" sz="2200" dirty="0"/>
          </a:p>
          <a:p>
            <a:pPr marL="0" indent="0">
              <a:buNone/>
            </a:pPr>
            <a:r>
              <a:rPr lang="en-US" sz="2200" dirty="0">
                <a:solidFill>
                  <a:srgbClr val="00B050"/>
                </a:solidFill>
              </a:rPr>
              <a:t>#generate prediction lines from the model; put lines on top of plot</a:t>
            </a:r>
          </a:p>
          <a:p>
            <a:pPr marL="0" indent="0">
              <a:buNone/>
            </a:pPr>
            <a:r>
              <a:rPr lang="en-US" sz="2200" dirty="0">
                <a:solidFill>
                  <a:srgbClr val="00B050"/>
                </a:solidFill>
              </a:rPr>
              <a:t>#since we defined a model with an interaction (*), lines are free to have different slopes</a:t>
            </a:r>
          </a:p>
          <a:p>
            <a:pPr marL="0" indent="0">
              <a:buNone/>
            </a:pPr>
            <a:r>
              <a:rPr lang="en-US" sz="2200" dirty="0" err="1"/>
              <a:t>limp.mod.predictions</a:t>
            </a:r>
            <a:r>
              <a:rPr lang="en-US" sz="2200" dirty="0"/>
              <a:t> &lt;- </a:t>
            </a:r>
            <a:r>
              <a:rPr lang="en-US" sz="2200" dirty="0">
                <a:solidFill>
                  <a:srgbClr val="C00000"/>
                </a:solidFill>
              </a:rPr>
              <a:t>predict</a:t>
            </a:r>
            <a:r>
              <a:rPr lang="en-US" sz="2200" dirty="0"/>
              <a:t>(</a:t>
            </a:r>
            <a:r>
              <a:rPr lang="en-US" sz="2200" dirty="0" err="1"/>
              <a:t>limp.mod</a:t>
            </a:r>
            <a:r>
              <a:rPr lang="en-US" sz="2200" dirty="0"/>
              <a:t>) </a:t>
            </a:r>
          </a:p>
          <a:p>
            <a:pPr marL="0" indent="0">
              <a:buNone/>
            </a:pPr>
            <a:endParaRPr lang="en-US" sz="2200" dirty="0"/>
          </a:p>
          <a:p>
            <a:pPr marL="0" indent="0">
              <a:buNone/>
            </a:pPr>
            <a:r>
              <a:rPr lang="en-US" sz="2200" dirty="0">
                <a:solidFill>
                  <a:srgbClr val="00B050"/>
                </a:solidFill>
              </a:rPr>
              <a:t>#make </a:t>
            </a:r>
            <a:r>
              <a:rPr lang="en-US" sz="2200" dirty="0" err="1">
                <a:solidFill>
                  <a:srgbClr val="00B050"/>
                </a:solidFill>
              </a:rPr>
              <a:t>ggplot</a:t>
            </a:r>
            <a:r>
              <a:rPr lang="en-US" sz="2200" dirty="0">
                <a:solidFill>
                  <a:srgbClr val="00B050"/>
                </a:solidFill>
              </a:rPr>
              <a:t> with prediction lines on top</a:t>
            </a:r>
          </a:p>
          <a:p>
            <a:pPr marL="0" indent="0">
              <a:spcBef>
                <a:spcPts val="0"/>
              </a:spcBef>
              <a:buNone/>
            </a:pPr>
            <a:r>
              <a:rPr lang="en-US" sz="2200" dirty="0" err="1"/>
              <a:t>ggplot</a:t>
            </a:r>
            <a:r>
              <a:rPr lang="en-US" sz="2200" dirty="0"/>
              <a:t>(limp, </a:t>
            </a:r>
            <a:r>
              <a:rPr lang="en-US" sz="2200" dirty="0" err="1"/>
              <a:t>aes</a:t>
            </a:r>
            <a:r>
              <a:rPr lang="en-US" sz="2200" dirty="0"/>
              <a:t>(x = DENSITY, y = EGGS, </a:t>
            </a:r>
            <a:r>
              <a:rPr lang="en-US" sz="2200" dirty="0" err="1"/>
              <a:t>colour</a:t>
            </a:r>
            <a:r>
              <a:rPr lang="en-US" sz="2200" dirty="0"/>
              <a:t> = SEASON)) +</a:t>
            </a:r>
          </a:p>
          <a:p>
            <a:pPr marL="0" indent="0">
              <a:spcBef>
                <a:spcPts val="0"/>
              </a:spcBef>
              <a:buNone/>
            </a:pPr>
            <a:r>
              <a:rPr lang="en-US" sz="2200" dirty="0"/>
              <a:t>  </a:t>
            </a:r>
            <a:r>
              <a:rPr lang="en-US" sz="2200" dirty="0" err="1">
                <a:solidFill>
                  <a:srgbClr val="C00000"/>
                </a:solidFill>
              </a:rPr>
              <a:t>geom_point</a:t>
            </a:r>
            <a:r>
              <a:rPr lang="en-US" sz="2200" dirty="0"/>
              <a:t>() +</a:t>
            </a:r>
          </a:p>
          <a:p>
            <a:pPr marL="0" indent="0">
              <a:spcBef>
                <a:spcPts val="0"/>
              </a:spcBef>
              <a:buNone/>
            </a:pPr>
            <a:r>
              <a:rPr lang="en-US" sz="2200" dirty="0"/>
              <a:t>  </a:t>
            </a:r>
            <a:r>
              <a:rPr lang="en-US" sz="2200" dirty="0" err="1">
                <a:solidFill>
                  <a:srgbClr val="C00000"/>
                </a:solidFill>
              </a:rPr>
              <a:t>geom_line</a:t>
            </a:r>
            <a:r>
              <a:rPr lang="en-US" sz="2200" dirty="0"/>
              <a:t>(</a:t>
            </a:r>
            <a:r>
              <a:rPr lang="en-US" sz="2200" dirty="0" err="1"/>
              <a:t>aes</a:t>
            </a:r>
            <a:r>
              <a:rPr lang="en-US" sz="2200" dirty="0"/>
              <a:t>(y=</a:t>
            </a:r>
            <a:r>
              <a:rPr lang="en-US" sz="2200" dirty="0" err="1"/>
              <a:t>limp.mod.predictions</a:t>
            </a:r>
            <a:r>
              <a:rPr lang="en-US" sz="2200" dirty="0"/>
              <a:t>))+</a:t>
            </a:r>
          </a:p>
          <a:p>
            <a:pPr marL="0" indent="0">
              <a:spcBef>
                <a:spcPts val="0"/>
              </a:spcBef>
              <a:buNone/>
            </a:pPr>
            <a:r>
              <a:rPr lang="en-US" sz="2200" dirty="0"/>
              <a:t>  </a:t>
            </a:r>
            <a:r>
              <a:rPr lang="en-US" sz="2200" dirty="0" err="1">
                <a:solidFill>
                  <a:srgbClr val="C00000"/>
                </a:solidFill>
              </a:rPr>
              <a:t>scale_color_manual</a:t>
            </a:r>
            <a:r>
              <a:rPr lang="en-US" sz="2200" dirty="0"/>
              <a:t>(values = c(spring="green", summer="red")) +</a:t>
            </a:r>
          </a:p>
          <a:p>
            <a:pPr marL="0" indent="0">
              <a:spcBef>
                <a:spcPts val="0"/>
              </a:spcBef>
              <a:buNone/>
            </a:pPr>
            <a:r>
              <a:rPr lang="en-US" sz="2200" dirty="0"/>
              <a:t>  </a:t>
            </a:r>
            <a:r>
              <a:rPr lang="en-US" sz="2200" dirty="0" err="1">
                <a:solidFill>
                  <a:srgbClr val="C00000"/>
                </a:solidFill>
              </a:rPr>
              <a:t>theme_bw</a:t>
            </a:r>
            <a:r>
              <a:rPr lang="en-US" sz="2200" dirty="0"/>
              <a:t>()</a:t>
            </a:r>
          </a:p>
        </p:txBody>
      </p:sp>
    </p:spTree>
    <p:extLst>
      <p:ext uri="{BB962C8B-B14F-4D97-AF65-F5344CB8AC3E}">
        <p14:creationId xmlns:p14="http://schemas.microsoft.com/office/powerpoint/2010/main" val="1661813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EC69-20B8-1B4B-A347-FFDEF90466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D65130-A426-824F-9A92-19CB98E76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8454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CB94-AB5F-DA0B-37EE-073C28DEAEF8}"/>
              </a:ext>
            </a:extLst>
          </p:cNvPr>
          <p:cNvSpPr>
            <a:spLocks noGrp="1"/>
          </p:cNvSpPr>
          <p:nvPr>
            <p:ph type="title"/>
          </p:nvPr>
        </p:nvSpPr>
        <p:spPr/>
        <p:txBody>
          <a:bodyPr/>
          <a:lstStyle/>
          <a:p>
            <a:r>
              <a:rPr lang="en-US" dirty="0"/>
              <a:t>Comparing More than 2 Levels of the Categorical Predictor Variable</a:t>
            </a:r>
          </a:p>
        </p:txBody>
      </p:sp>
      <p:sp>
        <p:nvSpPr>
          <p:cNvPr id="3" name="Content Placeholder 2">
            <a:extLst>
              <a:ext uri="{FF2B5EF4-FFF2-40B4-BE49-F238E27FC236}">
                <a16:creationId xmlns:a16="http://schemas.microsoft.com/office/drawing/2014/main" id="{E1F2957C-634C-53EB-297B-67BCD0F36D44}"/>
              </a:ext>
            </a:extLst>
          </p:cNvPr>
          <p:cNvSpPr>
            <a:spLocks noGrp="1"/>
          </p:cNvSpPr>
          <p:nvPr>
            <p:ph idx="1"/>
          </p:nvPr>
        </p:nvSpPr>
        <p:spPr/>
        <p:txBody>
          <a:bodyPr/>
          <a:lstStyle/>
          <a:p>
            <a:r>
              <a:rPr lang="en-US" dirty="0"/>
              <a:t>Can use </a:t>
            </a:r>
            <a:r>
              <a:rPr lang="en-US" dirty="0" err="1">
                <a:solidFill>
                  <a:srgbClr val="7030A0"/>
                </a:solidFill>
              </a:rPr>
              <a:t>emmeans</a:t>
            </a:r>
            <a:r>
              <a:rPr lang="en-US" dirty="0"/>
              <a:t> to calculate differences among adjusted means </a:t>
            </a:r>
          </a:p>
          <a:p>
            <a:r>
              <a:rPr lang="en-US" dirty="0"/>
              <a:t> Can use </a:t>
            </a:r>
            <a:r>
              <a:rPr lang="en-US" dirty="0" err="1">
                <a:solidFill>
                  <a:srgbClr val="7030A0"/>
                </a:solidFill>
              </a:rPr>
              <a:t>multcomp</a:t>
            </a:r>
            <a:r>
              <a:rPr lang="en-US" dirty="0"/>
              <a:t> in the same way we did for 1 and 2 way ANOVAs (all are GLMs)</a:t>
            </a:r>
          </a:p>
        </p:txBody>
      </p:sp>
    </p:spTree>
    <p:extLst>
      <p:ext uri="{BB962C8B-B14F-4D97-AF65-F5344CB8AC3E}">
        <p14:creationId xmlns:p14="http://schemas.microsoft.com/office/powerpoint/2010/main" val="97654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6AEE-DEA3-D748-82D2-A3D853D0AC06}"/>
              </a:ext>
            </a:extLst>
          </p:cNvPr>
          <p:cNvSpPr>
            <a:spLocks noGrp="1"/>
          </p:cNvSpPr>
          <p:nvPr>
            <p:ph type="title"/>
          </p:nvPr>
        </p:nvSpPr>
        <p:spPr>
          <a:xfrm>
            <a:off x="628650" y="365126"/>
            <a:ext cx="7886700" cy="633357"/>
          </a:xfrm>
        </p:spPr>
        <p:txBody>
          <a:bodyPr>
            <a:normAutofit fontScale="90000"/>
          </a:bodyPr>
          <a:lstStyle/>
          <a:p>
            <a:r>
              <a:rPr lang="en-US" dirty="0"/>
              <a:t>Import and check data</a:t>
            </a:r>
          </a:p>
        </p:txBody>
      </p:sp>
      <p:sp>
        <p:nvSpPr>
          <p:cNvPr id="3" name="Content Placeholder 2">
            <a:extLst>
              <a:ext uri="{FF2B5EF4-FFF2-40B4-BE49-F238E27FC236}">
                <a16:creationId xmlns:a16="http://schemas.microsoft.com/office/drawing/2014/main" id="{5824D14C-F5E8-D747-90D8-E44AD67B67C5}"/>
              </a:ext>
            </a:extLst>
          </p:cNvPr>
          <p:cNvSpPr>
            <a:spLocks noGrp="1"/>
          </p:cNvSpPr>
          <p:nvPr>
            <p:ph idx="1"/>
          </p:nvPr>
        </p:nvSpPr>
        <p:spPr>
          <a:xfrm>
            <a:off x="628650" y="1082565"/>
            <a:ext cx="7886700" cy="5010315"/>
          </a:xfrm>
        </p:spPr>
        <p:txBody>
          <a:bodyPr/>
          <a:lstStyle/>
          <a:p>
            <a:pPr marL="0" indent="0">
              <a:buNone/>
            </a:pPr>
            <a:r>
              <a:rPr lang="en-US" dirty="0"/>
              <a:t>limp &lt;- </a:t>
            </a:r>
            <a:r>
              <a:rPr lang="en-US" dirty="0" err="1">
                <a:solidFill>
                  <a:srgbClr val="C00000"/>
                </a:solidFill>
              </a:rPr>
              <a:t>read.csv</a:t>
            </a:r>
            <a:r>
              <a:rPr lang="en-US" dirty="0"/>
              <a:t>("</a:t>
            </a:r>
            <a:r>
              <a:rPr lang="en-US" dirty="0" err="1"/>
              <a:t>limpet.csv</a:t>
            </a:r>
            <a:r>
              <a:rPr lang="en-US" dirty="0"/>
              <a:t>")</a:t>
            </a:r>
          </a:p>
          <a:p>
            <a:pPr marL="0" indent="0">
              <a:buNone/>
            </a:pPr>
            <a:endParaRPr lang="en-US" dirty="0"/>
          </a:p>
          <a:p>
            <a:pPr marL="0" indent="0">
              <a:buNone/>
            </a:pPr>
            <a:r>
              <a:rPr lang="en-US" dirty="0" err="1">
                <a:solidFill>
                  <a:srgbClr val="C00000"/>
                </a:solidFill>
              </a:rPr>
              <a:t>str</a:t>
            </a:r>
            <a:r>
              <a:rPr lang="en-US" dirty="0"/>
              <a:t>(limp)</a:t>
            </a:r>
          </a:p>
          <a:p>
            <a:pPr marL="0" indent="0">
              <a:buNone/>
            </a:pPr>
            <a:r>
              <a:rPr lang="en-US" sz="2400" dirty="0"/>
              <a:t>#'</a:t>
            </a:r>
            <a:r>
              <a:rPr lang="en-US" sz="2400" dirty="0" err="1"/>
              <a:t>data.frame</a:t>
            </a:r>
            <a:r>
              <a:rPr lang="en-US" sz="2400" dirty="0"/>
              <a:t>':	24 obs. of  3 variables:</a:t>
            </a:r>
          </a:p>
          <a:p>
            <a:pPr marL="0" indent="0">
              <a:buNone/>
            </a:pPr>
            <a:r>
              <a:rPr lang="en-US" sz="2400" dirty="0"/>
              <a:t>#$ DENSITY: </a:t>
            </a:r>
            <a:r>
              <a:rPr lang="en-US" sz="2400" dirty="0" err="1"/>
              <a:t>int</a:t>
            </a:r>
            <a:r>
              <a:rPr lang="en-US" sz="2400" dirty="0"/>
              <a:t>  8 8 8 8 8 8 15 15 15 15 ...</a:t>
            </a:r>
          </a:p>
          <a:p>
            <a:pPr marL="0" indent="0">
              <a:buNone/>
            </a:pPr>
            <a:r>
              <a:rPr lang="en-US" sz="2400" dirty="0"/>
              <a:t>#$ SEASON : </a:t>
            </a:r>
            <a:r>
              <a:rPr lang="en-US" sz="2400" dirty="0" err="1"/>
              <a:t>chr</a:t>
            </a:r>
            <a:r>
              <a:rPr lang="en-US" sz="2400" dirty="0"/>
              <a:t>  "spring" "spring" "spring" "summer" ...</a:t>
            </a:r>
          </a:p>
          <a:p>
            <a:pPr marL="0" indent="0">
              <a:buNone/>
            </a:pPr>
            <a:r>
              <a:rPr lang="en-US" sz="2400" dirty="0"/>
              <a:t>#$ EGGS   : </a:t>
            </a:r>
            <a:r>
              <a:rPr lang="en-US" sz="2400" dirty="0" err="1"/>
              <a:t>num</a:t>
            </a:r>
            <a:r>
              <a:rPr lang="en-US" sz="2400" dirty="0"/>
              <a:t>  2.88 2.62 1.75 2.12 1.5 ...</a:t>
            </a:r>
          </a:p>
          <a:p>
            <a:pPr marL="0" indent="0">
              <a:buNone/>
            </a:pPr>
            <a:endParaRPr lang="en-US" sz="2400" dirty="0"/>
          </a:p>
          <a:p>
            <a:pPr marL="0" indent="0">
              <a:buNone/>
            </a:pPr>
            <a:r>
              <a:rPr lang="en-US" sz="2400" dirty="0" err="1"/>
              <a:t>limp$SEASON</a:t>
            </a:r>
            <a:r>
              <a:rPr lang="en-US" sz="2400" dirty="0"/>
              <a:t> &lt;- </a:t>
            </a:r>
            <a:r>
              <a:rPr lang="en-US" sz="2400" dirty="0" err="1">
                <a:solidFill>
                  <a:srgbClr val="C00000"/>
                </a:solidFill>
              </a:rPr>
              <a:t>as.factor</a:t>
            </a:r>
            <a:r>
              <a:rPr lang="en-US" sz="2400" dirty="0"/>
              <a:t>(</a:t>
            </a:r>
            <a:r>
              <a:rPr lang="en-US" sz="2400" dirty="0" err="1"/>
              <a:t>limp$SEASON</a:t>
            </a:r>
            <a:r>
              <a:rPr lang="en-US" sz="2400" dirty="0"/>
              <a:t>) </a:t>
            </a:r>
          </a:p>
          <a:p>
            <a:pPr marL="0" indent="0">
              <a:buNone/>
            </a:pPr>
            <a:r>
              <a:rPr lang="en-US" sz="1800" dirty="0">
                <a:solidFill>
                  <a:srgbClr val="00B050"/>
                </a:solidFill>
              </a:rPr>
              <a:t>#force SEASON to be considered as a factor, otherwise </a:t>
            </a:r>
            <a:r>
              <a:rPr lang="en-US" sz="1800" dirty="0" err="1">
                <a:solidFill>
                  <a:srgbClr val="00B050"/>
                </a:solidFill>
              </a:rPr>
              <a:t>HH:ancovaplot</a:t>
            </a:r>
            <a:r>
              <a:rPr lang="en-US" sz="1800" dirty="0">
                <a:solidFill>
                  <a:srgbClr val="00B050"/>
                </a:solidFill>
              </a:rPr>
              <a:t> will throw error (</a:t>
            </a:r>
            <a:r>
              <a:rPr lang="en-US" sz="1800" dirty="0" err="1">
                <a:solidFill>
                  <a:srgbClr val="00B050"/>
                </a:solidFill>
              </a:rPr>
              <a:t>ggplot</a:t>
            </a:r>
            <a:r>
              <a:rPr lang="en-US" sz="1800" dirty="0">
                <a:solidFill>
                  <a:srgbClr val="00B050"/>
                </a:solidFill>
              </a:rPr>
              <a:t> doesn’t care)</a:t>
            </a:r>
          </a:p>
        </p:txBody>
      </p:sp>
    </p:spTree>
    <p:extLst>
      <p:ext uri="{BB962C8B-B14F-4D97-AF65-F5344CB8AC3E}">
        <p14:creationId xmlns:p14="http://schemas.microsoft.com/office/powerpoint/2010/main" val="376941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5913171" y="5722394"/>
            <a:ext cx="2830897" cy="646331"/>
          </a:xfrm>
          <a:prstGeom prst="rect">
            <a:avLst/>
          </a:prstGeom>
          <a:noFill/>
          <a:ln>
            <a:solidFill>
              <a:schemeClr val="accent1"/>
            </a:solidFill>
          </a:ln>
        </p:spPr>
        <p:txBody>
          <a:bodyPr wrap="square" rtlCol="0">
            <a:spAutoFit/>
          </a:bodyPr>
          <a:lstStyle/>
          <a:p>
            <a:r>
              <a:rPr lang="en-US" dirty="0"/>
              <a:t>Spring looks higher than summer across all densities</a:t>
            </a:r>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49" y="0"/>
            <a:ext cx="8166029" cy="1325563"/>
          </a:xfrm>
        </p:spPr>
        <p:txBody>
          <a:bodyPr>
            <a:normAutofit/>
          </a:bodyPr>
          <a:lstStyle/>
          <a:p>
            <a:r>
              <a:rPr lang="en-US" sz="3600" dirty="0"/>
              <a:t>Interpreting the Figure: 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1789</TotalTime>
  <Words>3511</Words>
  <Application>Microsoft Macintosh PowerPoint</Application>
  <PresentationFormat>On-screen Show (4:3)</PresentationFormat>
  <Paragraphs>347</Paragraphs>
  <Slides>36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Import and check data</vt:lpstr>
      <vt:lpstr>PowerPoint Presentation</vt:lpstr>
      <vt:lpstr>PowerPoint Presentation</vt:lpstr>
      <vt:lpstr>PowerPoint Presentation</vt:lpstr>
      <vt:lpstr>Interpreting the Figure: 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Practice</vt:lpstr>
      <vt:lpstr>Make ggplots for ANCOVA</vt:lpstr>
      <vt:lpstr>PowerPoint Presentation</vt:lpstr>
      <vt:lpstr>Comparing More than 2 Levels of the Categorical Predictor Variable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143</cp:revision>
  <dcterms:created xsi:type="dcterms:W3CDTF">2018-11-25T18:01:56Z</dcterms:created>
  <dcterms:modified xsi:type="dcterms:W3CDTF">2024-11-20T19:16:22Z</dcterms:modified>
</cp:coreProperties>
</file>